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59" r:id="rId3"/>
    <p:sldId id="266" r:id="rId4"/>
    <p:sldId id="262" r:id="rId5"/>
    <p:sldId id="276" r:id="rId6"/>
    <p:sldId id="277" r:id="rId7"/>
    <p:sldId id="270" r:id="rId8"/>
    <p:sldId id="268" r:id="rId9"/>
    <p:sldId id="271" r:id="rId10"/>
    <p:sldId id="272" r:id="rId11"/>
    <p:sldId id="273" r:id="rId12"/>
    <p:sldId id="274" r:id="rId13"/>
    <p:sldId id="278" r:id="rId14"/>
    <p:sldId id="269" r:id="rId15"/>
    <p:sldId id="267" r:id="rId16"/>
    <p:sldId id="275" r:id="rId17"/>
    <p:sldId id="279" r:id="rId18"/>
    <p:sldId id="280" r:id="rId19"/>
    <p:sldId id="264" r:id="rId20"/>
  </p:sldIdLst>
  <p:sldSz cx="12192000" cy="6858000"/>
  <p:notesSz cx="6858000" cy="9144000"/>
  <p:embeddedFontLst>
    <p:embeddedFont>
      <p:font typeface="나눔스퀘어" panose="020B0600000101010101" pitchFamily="34" charset="-127"/>
      <p:regular r:id="rId23"/>
    </p:embeddedFont>
    <p:embeddedFont>
      <p:font typeface="나눔스퀘어 ExtraBold" panose="020B0600000101010101" pitchFamily="34" charset="-127"/>
      <p:bold r:id="rId24"/>
    </p:embeddedFont>
    <p:embeddedFont>
      <p:font typeface="맑은 고딕" panose="020B0503020000020004" pitchFamily="34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94C"/>
    <a:srgbClr val="1E4587"/>
    <a:srgbClr val="0C477F"/>
    <a:srgbClr val="0E5283"/>
    <a:srgbClr val="145086"/>
    <a:srgbClr val="EF7D87"/>
    <a:srgbClr val="E2E5ED"/>
    <a:srgbClr val="FBFFFB"/>
    <a:srgbClr val="FDF6E6"/>
    <a:srgbClr val="3C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9" autoAdjust="0"/>
    <p:restoredTop sz="94660"/>
  </p:normalViewPr>
  <p:slideViewPr>
    <p:cSldViewPr snapToGrid="0" showGuides="1">
      <p:cViewPr>
        <p:scale>
          <a:sx n="134" d="100"/>
          <a:sy n="134" d="100"/>
        </p:scale>
        <p:origin x="13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4" d="100"/>
          <a:sy n="114" d="100"/>
        </p:scale>
        <p:origin x="35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2020. 10. 5.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2020. 10. 5.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ABF9C66-3C44-4874-989E-EF958922FA38}"/>
              </a:ext>
            </a:extLst>
          </p:cNvPr>
          <p:cNvSpPr/>
          <p:nvPr userDrawn="1"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6A1FBA8-F3A3-4AF4-BBC5-3DA373CFFE22}"/>
              </a:ext>
            </a:extLst>
          </p:cNvPr>
          <p:cNvSpPr/>
          <p:nvPr userDrawn="1"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6BA76C-B08A-488A-B9FC-31DED4F813C5}"/>
              </a:ext>
            </a:extLst>
          </p:cNvPr>
          <p:cNvGrpSpPr/>
          <p:nvPr userDrawn="1"/>
        </p:nvGrpSpPr>
        <p:grpSpPr>
          <a:xfrm>
            <a:off x="3646540" y="889569"/>
            <a:ext cx="5183135" cy="5226406"/>
            <a:chOff x="3805860" y="1133776"/>
            <a:chExt cx="4855018" cy="489555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8FA1D55-8CED-4283-981D-F7113B456356}"/>
                </a:ext>
              </a:extLst>
            </p:cNvPr>
            <p:cNvSpPr/>
            <p:nvPr userDrawn="1"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100000">
                  <a:srgbClr val="FBFFFB"/>
                </a:gs>
                <a:gs pos="0">
                  <a:srgbClr val="FBFFFB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97859A0-BAA9-40FE-92A1-02D52A55EA0E}"/>
                </a:ext>
              </a:extLst>
            </p:cNvPr>
            <p:cNvSpPr/>
            <p:nvPr userDrawn="1"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5A9AD075-44D3-4529-8149-4D20BC83912D}"/>
                </a:ext>
              </a:extLst>
            </p:cNvPr>
            <p:cNvSpPr/>
            <p:nvPr userDrawn="1"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4870-C2DA-44F9-A4B9-41CAD1D61D31}"/>
              </a:ext>
            </a:extLst>
          </p:cNvPr>
          <p:cNvSpPr/>
          <p:nvPr userDrawn="1"/>
        </p:nvSpPr>
        <p:spPr>
          <a:xfrm>
            <a:off x="3496835" y="742025"/>
            <a:ext cx="5177303" cy="5177302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779385" y="4342032"/>
            <a:ext cx="3097117" cy="358969"/>
          </a:xfrm>
          <a:prstGeom prst="plaque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rgbClr val="FBFFF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665633" y="6207366"/>
            <a:ext cx="4995246" cy="480588"/>
          </a:xfrm>
        </p:spPr>
        <p:txBody>
          <a:bodyPr/>
          <a:lstStyle>
            <a:lvl1pPr algn="dist">
              <a:lnSpc>
                <a:spcPct val="150000"/>
              </a:lnSpc>
              <a:defRPr lang="en-US" altLang="ko-KR" sz="900" b="1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       ADSTOREPOST.COM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46540" y="1749008"/>
            <a:ext cx="4898918" cy="232217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rgbClr val="FBFFFB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CLASSIC</a:t>
            </a:r>
            <a:br>
              <a:rPr lang="en-US" altLang="ko-KR" dirty="0"/>
            </a:br>
            <a:r>
              <a:rPr lang="en-US" altLang="ko-KR" dirty="0"/>
              <a:t>BLUE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2388" y="289557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421" y="3459480"/>
            <a:ext cx="2500088" cy="315084"/>
          </a:xfrm>
        </p:spPr>
        <p:txBody>
          <a:bodyPr/>
          <a:lstStyle>
            <a:lvl1pPr algn="ctr">
              <a:defRPr sz="2000" b="0">
                <a:solidFill>
                  <a:srgbClr val="E2E5ED">
                    <a:alpha val="49000"/>
                  </a:srgb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CLASSIC BLUE</a:t>
            </a: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8DC56135-F5A8-4C50-88B6-F6861E4CC0D7}"/>
              </a:ext>
            </a:extLst>
          </p:cNvPr>
          <p:cNvSpPr/>
          <p:nvPr userDrawn="1"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65889" y="330740"/>
            <a:ext cx="11660222" cy="619652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5903111" y="330739"/>
            <a:ext cx="385768" cy="0"/>
          </a:xfrm>
          <a:prstGeom prst="line">
            <a:avLst/>
          </a:prstGeom>
          <a:ln w="142875">
            <a:gradFill flip="none" rotWithShape="1">
              <a:gsLst>
                <a:gs pos="0">
                  <a:srgbClr val="0C477F"/>
                </a:gs>
                <a:gs pos="100000">
                  <a:srgbClr val="1E458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9" y="704493"/>
            <a:ext cx="5588002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4000">
                <a:solidFill>
                  <a:srgbClr val="0C477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189" y="6587081"/>
            <a:ext cx="576006" cy="204912"/>
          </a:xfrm>
        </p:spPr>
        <p:txBody>
          <a:bodyPr/>
          <a:lstStyle>
            <a:lvl1pPr algn="r">
              <a:lnSpc>
                <a:spcPct val="100000"/>
              </a:lnSpc>
              <a:defRPr sz="1100" b="1">
                <a:solidFill>
                  <a:schemeClr val="bg1">
                    <a:alpha val="49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163438" y="1419640"/>
            <a:ext cx="3941314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0AC81EF-9936-4E96-8553-8D4A8A405EFB}"/>
              </a:ext>
            </a:extLst>
          </p:cNvPr>
          <p:cNvSpPr/>
          <p:nvPr userDrawn="1"/>
        </p:nvSpPr>
        <p:spPr>
          <a:xfrm rot="10800000">
            <a:off x="11680587" y="330739"/>
            <a:ext cx="245523" cy="24552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234FB7D5-1D1E-4A52-93A9-393C4FB2D159}"/>
              </a:ext>
            </a:extLst>
          </p:cNvPr>
          <p:cNvSpPr/>
          <p:nvPr userDrawn="1"/>
        </p:nvSpPr>
        <p:spPr>
          <a:xfrm>
            <a:off x="335730" y="6160548"/>
            <a:ext cx="296862" cy="29686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5399451-B3ED-48F3-B14B-7BBE8F1163A1}"/>
              </a:ext>
            </a:extLst>
          </p:cNvPr>
          <p:cNvSpPr/>
          <p:nvPr userDrawn="1"/>
        </p:nvSpPr>
        <p:spPr>
          <a:xfrm rot="10800000">
            <a:off x="109326" y="79507"/>
            <a:ext cx="3366371" cy="6073999"/>
          </a:xfrm>
          <a:custGeom>
            <a:avLst/>
            <a:gdLst>
              <a:gd name="connsiteX0" fmla="*/ 2853515 w 2853515"/>
              <a:gd name="connsiteY0" fmla="*/ 5473701 h 5473701"/>
              <a:gd name="connsiteX1" fmla="*/ 0 w 2853515"/>
              <a:gd name="connsiteY1" fmla="*/ 5473701 h 5473701"/>
              <a:gd name="connsiteX2" fmla="*/ 0 w 2853515"/>
              <a:gd name="connsiteY2" fmla="*/ 0 h 5473701"/>
              <a:gd name="connsiteX3" fmla="*/ 2853515 w 2853515"/>
              <a:gd name="connsiteY3" fmla="*/ 2853515 h 54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15" h="5473701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578993" y="0"/>
            <a:ext cx="8601824" cy="685800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>
            <a:off x="109325" y="3475858"/>
            <a:ext cx="2932049" cy="2677648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892" y="704493"/>
            <a:ext cx="3101208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6078" y="494315"/>
            <a:ext cx="8062116" cy="596308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6164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gradFill flip="none" rotWithShape="1">
          <a:gsLst>
            <a:gs pos="100000">
              <a:srgbClr val="0C477F">
                <a:lumMod val="82000"/>
              </a:srgbClr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423673" y="1535348"/>
            <a:ext cx="389127" cy="0"/>
          </a:xfrm>
          <a:prstGeom prst="line">
            <a:avLst/>
          </a:prstGeom>
          <a:ln w="88900">
            <a:solidFill>
              <a:schemeClr val="bg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575" y="0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705" y="1777999"/>
            <a:ext cx="1129058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E5ED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BFFFB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3A99D-CABD-4E90-98BA-15931C2FE635}"/>
              </a:ext>
            </a:extLst>
          </p:cNvPr>
          <p:cNvGrpSpPr/>
          <p:nvPr userDrawn="1"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FB7EC9-0E7F-4A5C-8BB1-283A0C86C057}"/>
                </a:ext>
              </a:extLst>
            </p:cNvPr>
            <p:cNvSpPr/>
            <p:nvPr userDrawn="1"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13BA045-ABC1-4C8E-B6CD-3D5ACA0EB4FB}"/>
                </a:ext>
              </a:extLst>
            </p:cNvPr>
            <p:cNvSpPr/>
            <p:nvPr userDrawn="1"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87CEF74-F7DA-42AB-848B-9FAFF7F076F1}"/>
                </a:ext>
              </a:extLst>
            </p:cNvPr>
            <p:cNvSpPr/>
            <p:nvPr userDrawn="1"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A813BCC-54E8-461F-9385-75D84CC77C87}"/>
                </a:ext>
              </a:extLst>
            </p:cNvPr>
            <p:cNvSpPr/>
            <p:nvPr userDrawn="1"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376BAF7-BE81-4F87-A908-DD8D607F5B71}"/>
                </a:ext>
              </a:extLst>
            </p:cNvPr>
            <p:cNvSpPr/>
            <p:nvPr userDrawn="1"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3C49A9E-2407-473A-84E9-0679B0FCE20A}"/>
                </a:ext>
              </a:extLst>
            </p:cNvPr>
            <p:cNvSpPr/>
            <p:nvPr userDrawn="1"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09D4E4F-B900-45DA-A65A-8E6360602A37}"/>
                </a:ext>
              </a:extLst>
            </p:cNvPr>
            <p:cNvSpPr/>
            <p:nvPr userDrawn="1"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5" r:id="rId4"/>
    <p:sldLayoutId id="2147483654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64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9019" y="4342032"/>
            <a:ext cx="4639058" cy="358969"/>
          </a:xfrm>
          <a:effectLst>
            <a:outerShdw blurRad="50800" dist="38100" dir="2700000" algn="tl" rotWithShape="0">
              <a:prstClr val="black">
                <a:alpha val="92000"/>
              </a:prstClr>
            </a:outerShdw>
          </a:effectLst>
        </p:spPr>
        <p:txBody>
          <a:bodyPr/>
          <a:lstStyle/>
          <a:p>
            <a:pPr algn="ctr"/>
            <a:r>
              <a:rPr lang="en-US" altLang="ko-KR" dirty="0"/>
              <a:t>Recoreco x MarkAny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9258589" y="5963031"/>
            <a:ext cx="187693" cy="187693"/>
          </a:xfrm>
          <a:prstGeom prst="ellipse">
            <a:avLst/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A3B824-6157-4EAD-9457-1D3607F18109}"/>
              </a:ext>
            </a:extLst>
          </p:cNvPr>
          <p:cNvSpPr/>
          <p:nvPr/>
        </p:nvSpPr>
        <p:spPr>
          <a:xfrm>
            <a:off x="2857789" y="790956"/>
            <a:ext cx="187693" cy="187693"/>
          </a:xfrm>
          <a:prstGeom prst="ellipse">
            <a:avLst/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C3ECBEB8-4D6B-DD41-98EF-42B89FDB4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4957" y="1804350"/>
            <a:ext cx="4831538" cy="2322178"/>
          </a:xfrm>
        </p:spPr>
        <p:txBody>
          <a:bodyPr/>
          <a:lstStyle/>
          <a:p>
            <a:r>
              <a:rPr lang="en" altLang="ko-KR" sz="6600" dirty="0">
                <a:solidFill>
                  <a:schemeClr val="tx1"/>
                </a:solidFill>
              </a:rPr>
              <a:t>R</a:t>
            </a:r>
            <a:r>
              <a:rPr lang="en" altLang="ko-KR" sz="4000" dirty="0">
                <a:solidFill>
                  <a:schemeClr val="tx1"/>
                </a:solidFill>
              </a:rPr>
              <a:t>ecommendation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sz="6600" dirty="0">
                <a:solidFill>
                  <a:schemeClr val="tx1"/>
                </a:solidFill>
              </a:rPr>
              <a:t>A</a:t>
            </a:r>
            <a:r>
              <a:rPr lang="en-US" altLang="ko-KR" sz="4800" dirty="0">
                <a:solidFill>
                  <a:schemeClr val="tx1"/>
                </a:solidFill>
              </a:rPr>
              <a:t>lgorithm</a:t>
            </a:r>
          </a:p>
        </p:txBody>
      </p:sp>
      <p:sp>
        <p:nvSpPr>
          <p:cNvPr id="14" name="제목 4">
            <a:extLst>
              <a:ext uri="{FF2B5EF4-FFF2-40B4-BE49-F238E27FC236}">
                <a16:creationId xmlns:a16="http://schemas.microsoft.com/office/drawing/2014/main" id="{D5987448-70E0-2D41-B9DE-D8795B45760A}"/>
              </a:ext>
            </a:extLst>
          </p:cNvPr>
          <p:cNvSpPr txBox="1">
            <a:spLocks/>
          </p:cNvSpPr>
          <p:nvPr/>
        </p:nvSpPr>
        <p:spPr>
          <a:xfrm>
            <a:off x="3839019" y="1757785"/>
            <a:ext cx="4831538" cy="2322178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solidFill>
                  <a:srgbClr val="FBFFFB"/>
                </a:soli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R" sz="6600" dirty="0">
                <a:solidFill>
                  <a:srgbClr val="FFFF00"/>
                </a:solidFill>
              </a:rPr>
              <a:t>R</a:t>
            </a:r>
            <a:r>
              <a:rPr lang="en" altLang="ko-KR" sz="4000" dirty="0">
                <a:solidFill>
                  <a:srgbClr val="FFFF00"/>
                </a:solidFill>
              </a:rPr>
              <a:t>eco</a:t>
            </a:r>
            <a:r>
              <a:rPr lang="en" altLang="ko-KR" sz="4000" dirty="0"/>
              <a:t>mmendation</a:t>
            </a:r>
            <a:r>
              <a:rPr lang="en" dirty="0"/>
              <a:t> </a:t>
            </a:r>
            <a:br>
              <a:rPr lang="en" altLang="ko-KR" dirty="0"/>
            </a:br>
            <a:r>
              <a:rPr lang="en" altLang="ko-KR" sz="6600" dirty="0"/>
              <a:t>A</a:t>
            </a:r>
            <a:r>
              <a:rPr lang="en" altLang="ko-KR" sz="4800" dirty="0"/>
              <a:t>lgorithm</a:t>
            </a: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634"/>
            <a:ext cx="4234622" cy="466904"/>
          </a:xfrm>
        </p:spPr>
        <p:txBody>
          <a:bodyPr/>
          <a:lstStyle/>
          <a:p>
            <a:r>
              <a:rPr lang="en-US" altLang="ko-KR" sz="2000" dirty="0"/>
              <a:t>2.2 Content Based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09E47B-56D2-1E42-BA10-B65DBEEA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13" y="1721279"/>
            <a:ext cx="4951067" cy="3415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EB27FB-2DC1-FE48-B2B6-B672A1412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675" y="1954970"/>
            <a:ext cx="4142133" cy="33531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8A1675-DE8D-7E4E-A14F-749F01FF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377" y="2508111"/>
            <a:ext cx="9577246" cy="184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634"/>
            <a:ext cx="4234622" cy="466904"/>
          </a:xfrm>
        </p:spPr>
        <p:txBody>
          <a:bodyPr/>
          <a:lstStyle/>
          <a:p>
            <a:r>
              <a:rPr lang="en-US" altLang="ko-KR" sz="2000" dirty="0"/>
              <a:t>2.2 Collaborative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1F407-5819-0148-A929-08DD3823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955" y="1675362"/>
            <a:ext cx="8322089" cy="35072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DD3A15-1847-6A4C-B3AD-3A7DCEBF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40" y="1953409"/>
            <a:ext cx="7420113" cy="295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634"/>
            <a:ext cx="4234622" cy="466904"/>
          </a:xfrm>
        </p:spPr>
        <p:txBody>
          <a:bodyPr/>
          <a:lstStyle/>
          <a:p>
            <a:r>
              <a:rPr lang="en-US" altLang="ko-KR" sz="2000" dirty="0"/>
              <a:t>2.2 Deep Learning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70863A-8B6F-EC49-A67E-83C4020E6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52" y="1234950"/>
            <a:ext cx="6552095" cy="4388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FDC607-62A8-8F47-AC68-719B25621CB3}"/>
              </a:ext>
            </a:extLst>
          </p:cNvPr>
          <p:cNvSpPr/>
          <p:nvPr/>
        </p:nvSpPr>
        <p:spPr>
          <a:xfrm>
            <a:off x="4209040" y="5623050"/>
            <a:ext cx="3773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400" dirty="0"/>
              <a:t>https://github.com/BastienVialla/MovieLens</a:t>
            </a:r>
          </a:p>
        </p:txBody>
      </p:sp>
    </p:spTree>
    <p:extLst>
      <p:ext uri="{BB962C8B-B14F-4D97-AF65-F5344CB8AC3E}">
        <p14:creationId xmlns:p14="http://schemas.microsoft.com/office/powerpoint/2010/main" val="147561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42ACBFB5-C5D0-5F4F-B0CC-94A487E301F5}"/>
              </a:ext>
            </a:extLst>
          </p:cNvPr>
          <p:cNvSpPr txBox="1">
            <a:spLocks/>
          </p:cNvSpPr>
          <p:nvPr/>
        </p:nvSpPr>
        <p:spPr>
          <a:xfrm>
            <a:off x="1073425" y="504634"/>
            <a:ext cx="4234622" cy="46690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/>
              <a:t>2.3</a:t>
            </a:r>
            <a:r>
              <a:rPr lang="ko-KR" altLang="en-US" sz="2000"/>
              <a:t> 한계</a:t>
            </a:r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7E273A-6E0D-2F45-8B81-ECE4C0BBF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971" y="1449815"/>
            <a:ext cx="6250057" cy="39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47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5D2450CC-018B-4E6B-BA2D-C6D90113824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61443" y="6358825"/>
            <a:ext cx="2457351" cy="459419"/>
          </a:xfrm>
        </p:spPr>
        <p:txBody>
          <a:bodyPr/>
          <a:lstStyle/>
          <a:p>
            <a:pPr algn="dist"/>
            <a:r>
              <a:rPr lang="en-US" altLang="ko-KR" sz="1400" b="1" dirty="0">
                <a:solidFill>
                  <a:srgbClr val="08294C"/>
                </a:solidFill>
              </a:rPr>
              <a:t>RecoReco x MarkAny</a:t>
            </a:r>
            <a:endParaRPr lang="ko-KR" altLang="en-US" sz="1400" b="1" dirty="0">
              <a:solidFill>
                <a:srgbClr val="08294C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B4EB093-7397-4E9A-A210-E1EB22F2DC8C}"/>
              </a:ext>
            </a:extLst>
          </p:cNvPr>
          <p:cNvSpPr/>
          <p:nvPr/>
        </p:nvSpPr>
        <p:spPr>
          <a:xfrm>
            <a:off x="4613969" y="3061344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BA5CC9AF-A91C-404C-BCA3-8409A95FAF57}"/>
              </a:ext>
            </a:extLst>
          </p:cNvPr>
          <p:cNvSpPr txBox="1">
            <a:spLocks/>
          </p:cNvSpPr>
          <p:nvPr/>
        </p:nvSpPr>
        <p:spPr>
          <a:xfrm>
            <a:off x="4099276" y="1702445"/>
            <a:ext cx="7271089" cy="2717799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/>
              <a:t>3.</a:t>
            </a:r>
            <a:r>
              <a:rPr lang="ko-KR" altLang="en-US" sz="4800" dirty="0"/>
              <a:t> </a:t>
            </a:r>
            <a:r>
              <a:rPr lang="en-US" altLang="ko-KR" sz="4800" dirty="0"/>
              <a:t>Fashion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176648" y="356824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177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9212" y="1554052"/>
            <a:ext cx="5934766" cy="3644348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>
                <a:solidFill>
                  <a:srgbClr val="1E4587"/>
                </a:solidFill>
              </a:rPr>
              <a:t>유사 상품 추천</a:t>
            </a:r>
            <a:endParaRPr lang="en-US" altLang="ko-KR" sz="3600" b="1" dirty="0">
              <a:solidFill>
                <a:srgbClr val="1E4587"/>
              </a:solidFill>
            </a:endParaRPr>
          </a:p>
          <a:p>
            <a:pPr algn="l"/>
            <a:endParaRPr lang="en-US" altLang="ko-KR" sz="3600" b="1" dirty="0">
              <a:solidFill>
                <a:srgbClr val="1E4587"/>
              </a:solidFill>
            </a:endParaRPr>
          </a:p>
          <a:p>
            <a:pPr algn="l"/>
            <a:r>
              <a:rPr lang="ko-KR" altLang="en-US" sz="3600" b="1" dirty="0">
                <a:solidFill>
                  <a:srgbClr val="1E4587"/>
                </a:solidFill>
              </a:rPr>
              <a:t>트렌드 분석</a:t>
            </a:r>
            <a:endParaRPr lang="en-US" altLang="ko-KR" sz="3600" b="1" dirty="0">
              <a:solidFill>
                <a:srgbClr val="1E4587"/>
              </a:solidFill>
            </a:endParaRPr>
          </a:p>
          <a:p>
            <a:pPr algn="l"/>
            <a:endParaRPr lang="en-US" altLang="ko-KR" sz="3600" b="1" dirty="0">
              <a:solidFill>
                <a:srgbClr val="1E4587"/>
              </a:solidFill>
            </a:endParaRPr>
          </a:p>
          <a:p>
            <a:pPr algn="l"/>
            <a:r>
              <a:rPr lang="ko-KR" altLang="en-US" sz="3600" b="1" dirty="0">
                <a:solidFill>
                  <a:srgbClr val="1E4587"/>
                </a:solidFill>
              </a:rPr>
              <a:t>코디네이터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CCE6FAC-45D6-C847-AE51-B4870BA8EA1A}"/>
              </a:ext>
            </a:extLst>
          </p:cNvPr>
          <p:cNvSpPr/>
          <p:nvPr/>
        </p:nvSpPr>
        <p:spPr>
          <a:xfrm>
            <a:off x="3798960" y="2047553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61FE856-E738-0A4E-AE55-C366B20A3125}"/>
              </a:ext>
            </a:extLst>
          </p:cNvPr>
          <p:cNvSpPr/>
          <p:nvPr/>
        </p:nvSpPr>
        <p:spPr>
          <a:xfrm>
            <a:off x="3779436" y="3383087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909DF74-64E5-0E4D-AD1B-D62E44A97AC8}"/>
              </a:ext>
            </a:extLst>
          </p:cNvPr>
          <p:cNvSpPr/>
          <p:nvPr/>
        </p:nvSpPr>
        <p:spPr>
          <a:xfrm>
            <a:off x="3779046" y="4649139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8E0AEAC2-8C34-6244-BFD9-10B109B9F8E9}"/>
              </a:ext>
            </a:extLst>
          </p:cNvPr>
          <p:cNvSpPr txBox="1">
            <a:spLocks/>
          </p:cNvSpPr>
          <p:nvPr/>
        </p:nvSpPr>
        <p:spPr>
          <a:xfrm>
            <a:off x="523875" y="457695"/>
            <a:ext cx="4234622" cy="46690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/>
              <a:t>3.1</a:t>
            </a:r>
            <a:r>
              <a:rPr lang="ko-KR" altLang="en-US" sz="2000" dirty="0"/>
              <a:t> 패션 </a:t>
            </a:r>
            <a:r>
              <a:rPr lang="en-US" altLang="ko-KR" sz="2000" dirty="0"/>
              <a:t>+</a:t>
            </a:r>
            <a:r>
              <a:rPr lang="ko-KR" altLang="en-US" sz="2000" dirty="0"/>
              <a:t> 빅데이터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06992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3F50B6-67CE-C644-8184-A63C8E080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2"/>
          <a:stretch/>
        </p:blipFill>
        <p:spPr>
          <a:xfrm>
            <a:off x="1532903" y="1022331"/>
            <a:ext cx="9126193" cy="4813337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id="{88F45A49-AE84-6C48-A391-FFD5512D3878}"/>
              </a:ext>
            </a:extLst>
          </p:cNvPr>
          <p:cNvSpPr txBox="1">
            <a:spLocks/>
          </p:cNvSpPr>
          <p:nvPr/>
        </p:nvSpPr>
        <p:spPr>
          <a:xfrm>
            <a:off x="523875" y="457695"/>
            <a:ext cx="4234622" cy="46690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/>
              <a:t>3.2</a:t>
            </a:r>
            <a:r>
              <a:rPr lang="ko-KR" altLang="en-US" sz="2000" dirty="0"/>
              <a:t> 유사 상품 추천</a:t>
            </a:r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7AD949-C17D-EF47-BA06-B9CBE15B8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99" y="1500200"/>
            <a:ext cx="8661400" cy="38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9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21E08946-5892-9F4E-A4AB-67B41D740F80}"/>
              </a:ext>
            </a:extLst>
          </p:cNvPr>
          <p:cNvSpPr txBox="1">
            <a:spLocks/>
          </p:cNvSpPr>
          <p:nvPr/>
        </p:nvSpPr>
        <p:spPr>
          <a:xfrm>
            <a:off x="523875" y="457695"/>
            <a:ext cx="4234622" cy="46690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/>
              <a:t>3.2</a:t>
            </a:r>
            <a:r>
              <a:rPr lang="ko-KR" altLang="en-US" sz="2000" dirty="0"/>
              <a:t> 트렌드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유행 상품 추천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4FB8DE-01DD-E449-9CDB-7E721CE9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55" y="1309984"/>
            <a:ext cx="7594889" cy="42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2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D31ED7-EC1B-E84C-BEEA-4E1160E8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02" y="1594540"/>
            <a:ext cx="8789796" cy="3668920"/>
          </a:xfrm>
          <a:prstGeom prst="rect">
            <a:avLst/>
          </a:prstGeom>
        </p:spPr>
      </p:pic>
      <p:sp>
        <p:nvSpPr>
          <p:cNvPr id="15" name="제목 3">
            <a:extLst>
              <a:ext uri="{FF2B5EF4-FFF2-40B4-BE49-F238E27FC236}">
                <a16:creationId xmlns:a16="http://schemas.microsoft.com/office/drawing/2014/main" id="{6EAC8BE5-269A-9B41-B5C7-CFD35D421FCF}"/>
              </a:ext>
            </a:extLst>
          </p:cNvPr>
          <p:cNvSpPr txBox="1">
            <a:spLocks/>
          </p:cNvSpPr>
          <p:nvPr/>
        </p:nvSpPr>
        <p:spPr>
          <a:xfrm>
            <a:off x="523875" y="457695"/>
            <a:ext cx="4234622" cy="46690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/>
              <a:t>3.2</a:t>
            </a:r>
            <a:r>
              <a:rPr lang="ko-KR" altLang="en-US" sz="2000" dirty="0"/>
              <a:t> 코디네이터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1784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41212" y="-7318"/>
            <a:ext cx="2150751" cy="267668"/>
          </a:xfrm>
        </p:spPr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제목 3">
            <a:extLst>
              <a:ext uri="{FF2B5EF4-FFF2-40B4-BE49-F238E27FC236}">
                <a16:creationId xmlns:a16="http://schemas.microsoft.com/office/drawing/2014/main" id="{E26BEF2C-975D-8746-A431-27E01737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449" y="2376001"/>
            <a:ext cx="8244113" cy="2145754"/>
          </a:xfrm>
        </p:spPr>
        <p:txBody>
          <a:bodyPr/>
          <a:lstStyle/>
          <a:p>
            <a:pPr algn="ctr"/>
            <a:r>
              <a:rPr lang="en-US" altLang="ko-KR" sz="9600" dirty="0">
                <a:solidFill>
                  <a:schemeClr val="tx1">
                    <a:alpha val="92000"/>
                  </a:schemeClr>
                </a:solidFill>
              </a:rPr>
              <a:t>Fine.</a:t>
            </a:r>
          </a:p>
        </p:txBody>
      </p:sp>
      <p:sp>
        <p:nvSpPr>
          <p:cNvPr id="28" name="제목 3">
            <a:extLst>
              <a:ext uri="{FF2B5EF4-FFF2-40B4-BE49-F238E27FC236}">
                <a16:creationId xmlns:a16="http://schemas.microsoft.com/office/drawing/2014/main" id="{0005763C-678E-8A4E-905E-D31A89C05F98}"/>
              </a:ext>
            </a:extLst>
          </p:cNvPr>
          <p:cNvSpPr txBox="1">
            <a:spLocks/>
          </p:cNvSpPr>
          <p:nvPr/>
        </p:nvSpPr>
        <p:spPr>
          <a:xfrm>
            <a:off x="1997370" y="2316367"/>
            <a:ext cx="8968805" cy="2145754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9600" dirty="0">
                <a:solidFill>
                  <a:schemeClr val="bg1">
                    <a:alpha val="92000"/>
                  </a:schemeClr>
                </a:solidFill>
              </a:rPr>
              <a:t>Fine.</a:t>
            </a:r>
          </a:p>
        </p:txBody>
      </p:sp>
    </p:spTree>
    <p:extLst>
      <p:ext uri="{BB962C8B-B14F-4D97-AF65-F5344CB8AC3E}">
        <p14:creationId xmlns:p14="http://schemas.microsoft.com/office/powerpoint/2010/main" val="416840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1239750" y="4497369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8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3"/>
                </a:solidFill>
              </a:rPr>
              <a:t>ADSTOREPOST.COM</a:t>
            </a: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CLASSIC BLUE</a:t>
            </a:r>
            <a:endParaRPr lang="ko-KR" altLang="en-US" dirty="0"/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6303480" y="296862"/>
            <a:ext cx="3685345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</a:rPr>
              <a:t>1. </a:t>
            </a:r>
            <a:r>
              <a:rPr lang="ko-KR" altLang="en-US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</a:rPr>
              <a:t>추천 알고리즘 사용 현황</a:t>
            </a:r>
            <a:endParaRPr lang="en-US" altLang="en-US" sz="20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0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</a:rPr>
              <a:t>2.</a:t>
            </a:r>
            <a:r>
              <a:rPr lang="ko-KR" altLang="en-US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</a:rPr>
              <a:t> </a:t>
            </a:r>
            <a:r>
              <a:rPr lang="en-US" altLang="ko-KR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</a:rPr>
              <a:t>MovieLens Data</a:t>
            </a:r>
            <a:r>
              <a:rPr lang="ko-KR" altLang="en-US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</a:rPr>
              <a:t> 적용</a:t>
            </a:r>
            <a:endParaRPr lang="en-US" altLang="en-US" sz="20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0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</a:rPr>
              <a:t>3.</a:t>
            </a:r>
            <a:r>
              <a:rPr lang="ko-KR" altLang="en-US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</a:rPr>
              <a:t> 패션업계 적용</a:t>
            </a:r>
            <a:endParaRPr lang="en-US" altLang="en-US" sz="20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93DAC2-717E-4C3E-9A05-0A6C0D2708BA}"/>
              </a:ext>
            </a:extLst>
          </p:cNvPr>
          <p:cNvCxnSpPr>
            <a:cxnSpLocks/>
          </p:cNvCxnSpPr>
          <p:nvPr/>
        </p:nvCxnSpPr>
        <p:spPr>
          <a:xfrm>
            <a:off x="6389595" y="1450053"/>
            <a:ext cx="3261301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0D285F-0719-47ED-AFB3-2ABDA72CA17A}"/>
              </a:ext>
            </a:extLst>
          </p:cNvPr>
          <p:cNvCxnSpPr>
            <a:cxnSpLocks/>
          </p:cNvCxnSpPr>
          <p:nvPr/>
        </p:nvCxnSpPr>
        <p:spPr>
          <a:xfrm flipH="1">
            <a:off x="6389595" y="5333768"/>
            <a:ext cx="3261300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5D2450CC-018B-4E6B-BA2D-C6D90113824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61443" y="6358825"/>
            <a:ext cx="2457351" cy="459419"/>
          </a:xfrm>
        </p:spPr>
        <p:txBody>
          <a:bodyPr/>
          <a:lstStyle/>
          <a:p>
            <a:pPr algn="dist"/>
            <a:r>
              <a:rPr lang="en-US" altLang="ko-KR" sz="1400" b="1" dirty="0">
                <a:solidFill>
                  <a:srgbClr val="08294C"/>
                </a:solidFill>
              </a:rPr>
              <a:t>RecoReco x MarkAny</a:t>
            </a:r>
            <a:endParaRPr lang="ko-KR" altLang="en-US" sz="1400" b="1" dirty="0">
              <a:solidFill>
                <a:srgbClr val="08294C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B4EB093-7397-4E9A-A210-E1EB22F2DC8C}"/>
              </a:ext>
            </a:extLst>
          </p:cNvPr>
          <p:cNvSpPr/>
          <p:nvPr/>
        </p:nvSpPr>
        <p:spPr>
          <a:xfrm>
            <a:off x="4613969" y="3061344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BA5CC9AF-A91C-404C-BCA3-8409A95FAF57}"/>
              </a:ext>
            </a:extLst>
          </p:cNvPr>
          <p:cNvSpPr txBox="1">
            <a:spLocks/>
          </p:cNvSpPr>
          <p:nvPr/>
        </p:nvSpPr>
        <p:spPr>
          <a:xfrm>
            <a:off x="4099276" y="1702445"/>
            <a:ext cx="7271089" cy="2717799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/>
              <a:t>1.</a:t>
            </a:r>
            <a:r>
              <a:rPr lang="ko-KR" altLang="en-US" sz="4800" dirty="0"/>
              <a:t> 추천 알고리즘 현황 </a:t>
            </a:r>
            <a:endParaRPr lang="en-US" altLang="ko-KR" sz="48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176648" y="356824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4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68" y="474816"/>
            <a:ext cx="4234622" cy="466904"/>
          </a:xfrm>
        </p:spPr>
        <p:txBody>
          <a:bodyPr/>
          <a:lstStyle/>
          <a:p>
            <a:pPr algn="l"/>
            <a:r>
              <a:rPr lang="en-US" altLang="ko-KR" sz="1600" dirty="0"/>
              <a:t>1.1</a:t>
            </a:r>
            <a:r>
              <a:rPr lang="ko-KR" altLang="en-US" sz="1600" dirty="0"/>
              <a:t> 추천 알고리즘</a:t>
            </a:r>
            <a:r>
              <a:rPr lang="en-US" altLang="ko-KR" sz="1600" dirty="0"/>
              <a:t> </a:t>
            </a:r>
            <a:r>
              <a:rPr lang="ko-KR" altLang="en-US" sz="1600" dirty="0"/>
              <a:t>사용 사례 </a:t>
            </a:r>
            <a:r>
              <a:rPr lang="en-US" altLang="ko-KR" sz="1600" dirty="0"/>
              <a:t>–</a:t>
            </a:r>
            <a:r>
              <a:rPr lang="ko-KR" altLang="en-US" sz="1600" dirty="0"/>
              <a:t> </a:t>
            </a:r>
            <a:r>
              <a:rPr lang="en-US" altLang="ko-KR" sz="1600" dirty="0"/>
              <a:t>Facebook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DFDFB-4A81-CB46-AC97-50A0B92A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31" y="1348704"/>
            <a:ext cx="4234623" cy="4160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B424E4-B00D-584E-B126-25031980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644" y="1520686"/>
            <a:ext cx="5851108" cy="38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F8911053-02CE-C342-B0CA-0935755897D4}"/>
              </a:ext>
            </a:extLst>
          </p:cNvPr>
          <p:cNvSpPr txBox="1">
            <a:spLocks/>
          </p:cNvSpPr>
          <p:nvPr/>
        </p:nvSpPr>
        <p:spPr>
          <a:xfrm>
            <a:off x="514368" y="474816"/>
            <a:ext cx="4234622" cy="46690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/>
              <a:t>1.1</a:t>
            </a:r>
            <a:r>
              <a:rPr lang="ko-KR" altLang="en-US" sz="1600" dirty="0"/>
              <a:t> 추천 알고리즘</a:t>
            </a:r>
            <a:r>
              <a:rPr lang="en-US" altLang="ko-KR" sz="1600" dirty="0"/>
              <a:t> </a:t>
            </a:r>
            <a:r>
              <a:rPr lang="ko-KR" altLang="en-US" sz="1600" dirty="0"/>
              <a:t>사용 사례 </a:t>
            </a:r>
            <a:r>
              <a:rPr lang="en-US" altLang="ko-KR" sz="1600" dirty="0"/>
              <a:t>–</a:t>
            </a:r>
            <a:r>
              <a:rPr lang="ko-KR" altLang="en-US" sz="1600" dirty="0"/>
              <a:t> </a:t>
            </a:r>
            <a:r>
              <a:rPr lang="en-US" altLang="ko-KR" sz="1600" dirty="0"/>
              <a:t>Netflix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D0E329-1C20-1640-8CA0-E5D6C7DC1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05"/>
          <a:stretch/>
        </p:blipFill>
        <p:spPr bwMode="auto">
          <a:xfrm>
            <a:off x="997534" y="1480932"/>
            <a:ext cx="4234623" cy="41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9CA080-56CE-FB42-B663-DAC5584C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861" y="1480932"/>
            <a:ext cx="5533328" cy="41611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74A281-5E20-5A4D-9447-A33913F11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906" y="1339161"/>
            <a:ext cx="7704187" cy="444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4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F8911053-02CE-C342-B0CA-0935755897D4}"/>
              </a:ext>
            </a:extLst>
          </p:cNvPr>
          <p:cNvSpPr txBox="1">
            <a:spLocks/>
          </p:cNvSpPr>
          <p:nvPr/>
        </p:nvSpPr>
        <p:spPr>
          <a:xfrm>
            <a:off x="514368" y="474816"/>
            <a:ext cx="4234622" cy="46690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/>
              <a:t>1.1</a:t>
            </a:r>
            <a:r>
              <a:rPr lang="ko-KR" altLang="en-US" sz="1600" dirty="0"/>
              <a:t> 추천 알고리즘</a:t>
            </a:r>
            <a:r>
              <a:rPr lang="en-US" altLang="ko-KR" sz="1600" dirty="0"/>
              <a:t> </a:t>
            </a:r>
            <a:r>
              <a:rPr lang="ko-KR" altLang="en-US" sz="1600" dirty="0"/>
              <a:t>사용 사례 </a:t>
            </a:r>
            <a:r>
              <a:rPr lang="en-US" altLang="ko-KR" sz="1600" dirty="0"/>
              <a:t>–</a:t>
            </a:r>
            <a:r>
              <a:rPr lang="ko-KR" altLang="en-US" sz="1600" dirty="0"/>
              <a:t> </a:t>
            </a:r>
            <a:r>
              <a:rPr lang="en-US" altLang="ko-KR" sz="1600" dirty="0"/>
              <a:t>Amazon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8B0076-9CBB-9D46-82AA-D5C68123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584187"/>
            <a:ext cx="5296189" cy="3884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94A9AD-3CBE-3645-9A97-F4775C16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51" y="1625048"/>
            <a:ext cx="5070406" cy="3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3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634"/>
            <a:ext cx="4234622" cy="466904"/>
          </a:xfrm>
        </p:spPr>
        <p:txBody>
          <a:bodyPr/>
          <a:lstStyle/>
          <a:p>
            <a:r>
              <a:rPr lang="en-US" altLang="ko-KR" sz="2000" dirty="0"/>
              <a:t>1.2</a:t>
            </a:r>
            <a:r>
              <a:rPr lang="ko-KR" altLang="en-US" sz="2000" dirty="0"/>
              <a:t> 추천 알고리즘</a:t>
            </a:r>
            <a:endParaRPr lang="en-US" altLang="ko-KR" sz="20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5656" y="1818859"/>
            <a:ext cx="6600688" cy="35582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dirty="0">
                <a:solidFill>
                  <a:srgbClr val="1E4587"/>
                </a:solidFill>
              </a:rPr>
              <a:t>Content Based filtering</a:t>
            </a:r>
          </a:p>
          <a:p>
            <a:pPr>
              <a:lnSpc>
                <a:spcPct val="200000"/>
              </a:lnSpc>
            </a:pPr>
            <a:r>
              <a:rPr lang="en-US" altLang="ko-KR" sz="4400" b="1" dirty="0">
                <a:solidFill>
                  <a:srgbClr val="1E4587"/>
                </a:solidFill>
              </a:rPr>
              <a:t>Collaborative filtering</a:t>
            </a:r>
          </a:p>
          <a:p>
            <a:pPr>
              <a:lnSpc>
                <a:spcPct val="200000"/>
              </a:lnSpc>
            </a:pPr>
            <a:r>
              <a:rPr lang="en-US" altLang="ko-KR" sz="4400" b="1" dirty="0">
                <a:solidFill>
                  <a:srgbClr val="1E4587"/>
                </a:solidFill>
              </a:rPr>
              <a:t>Neural Network</a:t>
            </a:r>
          </a:p>
          <a:p>
            <a:endParaRPr lang="ko-KR" altLang="en-US" sz="4400" b="1" dirty="0">
              <a:solidFill>
                <a:srgbClr val="1E4587"/>
              </a:solidFill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11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5D2450CC-018B-4E6B-BA2D-C6D90113824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61443" y="6358825"/>
            <a:ext cx="2457351" cy="459419"/>
          </a:xfrm>
        </p:spPr>
        <p:txBody>
          <a:bodyPr/>
          <a:lstStyle/>
          <a:p>
            <a:pPr algn="dist"/>
            <a:r>
              <a:rPr lang="en-US" altLang="ko-KR" sz="1400" b="1" dirty="0">
                <a:solidFill>
                  <a:srgbClr val="08294C"/>
                </a:solidFill>
              </a:rPr>
              <a:t>RecoReco x MarkAny</a:t>
            </a:r>
            <a:endParaRPr lang="ko-KR" altLang="en-US" sz="1400" b="1" dirty="0">
              <a:solidFill>
                <a:srgbClr val="08294C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B4EB093-7397-4E9A-A210-E1EB22F2DC8C}"/>
              </a:ext>
            </a:extLst>
          </p:cNvPr>
          <p:cNvSpPr/>
          <p:nvPr/>
        </p:nvSpPr>
        <p:spPr>
          <a:xfrm>
            <a:off x="4613969" y="3061344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BA5CC9AF-A91C-404C-BCA3-8409A95FAF57}"/>
              </a:ext>
            </a:extLst>
          </p:cNvPr>
          <p:cNvSpPr txBox="1">
            <a:spLocks/>
          </p:cNvSpPr>
          <p:nvPr/>
        </p:nvSpPr>
        <p:spPr>
          <a:xfrm>
            <a:off x="4099276" y="1702445"/>
            <a:ext cx="7271089" cy="2717799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/>
              <a:t>2.</a:t>
            </a:r>
            <a:r>
              <a:rPr lang="ko-KR" altLang="en-US" sz="4800" dirty="0"/>
              <a:t> </a:t>
            </a:r>
            <a:r>
              <a:rPr lang="en-US" altLang="ko-KR" sz="4800" dirty="0"/>
              <a:t>Movie Data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176648" y="356824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0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634"/>
            <a:ext cx="4234622" cy="466904"/>
          </a:xfrm>
        </p:spPr>
        <p:txBody>
          <a:bodyPr/>
          <a:lstStyle/>
          <a:p>
            <a:r>
              <a:rPr lang="en-US" altLang="ko-KR" sz="2000" dirty="0"/>
              <a:t>2.1</a:t>
            </a:r>
            <a:r>
              <a:rPr lang="ko-KR" altLang="en-US" sz="2000" dirty="0"/>
              <a:t> 구현 환경</a:t>
            </a:r>
            <a:endParaRPr lang="en-US" altLang="ko-KR" sz="20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Inspired by Pantone Color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50" y="1725483"/>
            <a:ext cx="5016500" cy="3407033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 dirty="0">
                <a:solidFill>
                  <a:srgbClr val="1E4587"/>
                </a:solidFill>
              </a:rPr>
              <a:t>Google</a:t>
            </a:r>
            <a:r>
              <a:rPr lang="ko-KR" altLang="en-US" sz="4400" b="1" dirty="0">
                <a:solidFill>
                  <a:srgbClr val="1E4587"/>
                </a:solidFill>
              </a:rPr>
              <a:t> </a:t>
            </a:r>
            <a:r>
              <a:rPr lang="en-US" altLang="ko-KR" sz="4400" b="1" dirty="0" err="1">
                <a:solidFill>
                  <a:srgbClr val="1E4587"/>
                </a:solidFill>
              </a:rPr>
              <a:t>Colab</a:t>
            </a:r>
            <a:endParaRPr lang="en-US" altLang="ko-KR" sz="4400" b="1" dirty="0">
              <a:solidFill>
                <a:srgbClr val="1E4587"/>
              </a:solidFill>
            </a:endParaRPr>
          </a:p>
          <a:p>
            <a:pPr algn="l"/>
            <a:r>
              <a:rPr lang="en-US" altLang="ko-KR" sz="4400" b="1" dirty="0">
                <a:solidFill>
                  <a:srgbClr val="1E4587"/>
                </a:solidFill>
              </a:rPr>
              <a:t>Python </a:t>
            </a:r>
          </a:p>
          <a:p>
            <a:pPr algn="l"/>
            <a:r>
              <a:rPr lang="en-US" altLang="ko-KR" sz="4400" b="1" dirty="0" err="1">
                <a:solidFill>
                  <a:srgbClr val="1E4587"/>
                </a:solidFill>
              </a:rPr>
              <a:t>Keras</a:t>
            </a:r>
            <a:endParaRPr lang="en-US" altLang="ko-KR" sz="4400" b="1" dirty="0">
              <a:solidFill>
                <a:srgbClr val="1E4587"/>
              </a:solidFill>
            </a:endParaRPr>
          </a:p>
          <a:p>
            <a:pPr algn="l"/>
            <a:r>
              <a:rPr lang="en-US" altLang="ko-KR" sz="4400" b="1" dirty="0" err="1">
                <a:solidFill>
                  <a:srgbClr val="1E4587"/>
                </a:solidFill>
              </a:rPr>
              <a:t>Pytorch</a:t>
            </a:r>
            <a:endParaRPr lang="en-US" altLang="ko-KR" sz="4400" b="1" dirty="0">
              <a:solidFill>
                <a:srgbClr val="1E4587"/>
              </a:solidFill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98D587-B2A5-2841-98E1-F45640719297}"/>
              </a:ext>
            </a:extLst>
          </p:cNvPr>
          <p:cNvSpPr/>
          <p:nvPr/>
        </p:nvSpPr>
        <p:spPr>
          <a:xfrm>
            <a:off x="3302004" y="218670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F2BC190-4E62-FC49-8368-02708AF5E9FC}"/>
              </a:ext>
            </a:extLst>
          </p:cNvPr>
          <p:cNvSpPr/>
          <p:nvPr/>
        </p:nvSpPr>
        <p:spPr>
          <a:xfrm>
            <a:off x="3302004" y="3034840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7D0E5AB-C549-5443-BA7C-BA21CE41D7F6}"/>
              </a:ext>
            </a:extLst>
          </p:cNvPr>
          <p:cNvSpPr/>
          <p:nvPr/>
        </p:nvSpPr>
        <p:spPr>
          <a:xfrm>
            <a:off x="3302004" y="3815654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782ED6-EFC4-784C-A4AB-51D47FA442B0}"/>
              </a:ext>
            </a:extLst>
          </p:cNvPr>
          <p:cNvSpPr/>
          <p:nvPr/>
        </p:nvSpPr>
        <p:spPr>
          <a:xfrm>
            <a:off x="3302004" y="4626285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49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3441</TotalTime>
  <Words>206</Words>
  <Application>Microsoft Macintosh PowerPoint</Application>
  <PresentationFormat>와이드스크린</PresentationFormat>
  <Paragraphs>72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나눔스퀘어 ExtraBold</vt:lpstr>
      <vt:lpstr>나눔스퀘어</vt:lpstr>
      <vt:lpstr>Arial</vt:lpstr>
      <vt:lpstr>Office 테마</vt:lpstr>
      <vt:lpstr>Recommendation  Algorithm</vt:lpstr>
      <vt:lpstr>PowerPoint 프레젠테이션</vt:lpstr>
      <vt:lpstr>PowerPoint 프레젠테이션</vt:lpstr>
      <vt:lpstr>1.1 추천 알고리즘 사용 사례 – Facebook</vt:lpstr>
      <vt:lpstr>PowerPoint 프레젠테이션</vt:lpstr>
      <vt:lpstr>PowerPoint 프레젠테이션</vt:lpstr>
      <vt:lpstr>1.2 추천 알고리즘</vt:lpstr>
      <vt:lpstr>PowerPoint 프레젠테이션</vt:lpstr>
      <vt:lpstr>2.1 구현 환경</vt:lpstr>
      <vt:lpstr>2.2 Content Based</vt:lpstr>
      <vt:lpstr>2.2 Collaborative</vt:lpstr>
      <vt:lpstr>2.2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Fine.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Microsoft Office User</cp:lastModifiedBy>
  <cp:revision>329</cp:revision>
  <dcterms:created xsi:type="dcterms:W3CDTF">2017-12-10T15:04:34Z</dcterms:created>
  <dcterms:modified xsi:type="dcterms:W3CDTF">2020-10-05T11:31:32Z</dcterms:modified>
</cp:coreProperties>
</file>